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4660"/>
  </p:normalViewPr>
  <p:slideViewPr>
    <p:cSldViewPr snapToGrid="0">
      <p:cViewPr varScale="1">
        <p:scale>
          <a:sx n="80" d="100"/>
          <a:sy n="80" d="100"/>
        </p:scale>
        <p:origin x="4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5/4/2016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5/4/2016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5/4/2016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5/4/2016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5/4/2016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Privacy and social media</a:t>
            </a:r>
            <a:endParaRPr lang="en-US" dirty="0"/>
          </a:p>
        </p:txBody>
      </p:sp>
      <p:pic>
        <p:nvPicPr>
          <p:cNvPr id="4"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0942" y="5145504"/>
            <a:ext cx="609600" cy="609600"/>
          </a:xfrm>
          <a:prstGeom prst="rect">
            <a:avLst/>
          </a:prstGeom>
        </p:spPr>
      </p:pic>
    </p:spTree>
    <p:extLst>
      <p:ext uri="{BB962C8B-B14F-4D97-AF65-F5344CB8AC3E}">
        <p14:creationId xmlns:p14="http://schemas.microsoft.com/office/powerpoint/2010/main" val="29113837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smtClean="0"/>
              <a:t>The All-Encompassing Informational Privacy</a:t>
            </a:r>
            <a:endParaRPr lang="en-US" sz="5400" dirty="0"/>
          </a:p>
        </p:txBody>
      </p:sp>
      <p:sp>
        <p:nvSpPr>
          <p:cNvPr id="3" name="Content Placeholder 2"/>
          <p:cNvSpPr>
            <a:spLocks noGrp="1"/>
          </p:cNvSpPr>
          <p:nvPr>
            <p:ph idx="1"/>
          </p:nvPr>
        </p:nvSpPr>
        <p:spPr/>
        <p:txBody>
          <a:bodyPr/>
          <a:lstStyle/>
          <a:p>
            <a:r>
              <a:rPr lang="en-US" dirty="0" smtClean="0"/>
              <a:t>The question is, “Does privacy still exist?”</a:t>
            </a:r>
          </a:p>
          <a:p>
            <a:r>
              <a:rPr lang="en-US" dirty="0" smtClean="0"/>
              <a:t>Moore’s definition implies three ways to violate privacy.</a:t>
            </a:r>
          </a:p>
          <a:p>
            <a:r>
              <a:rPr lang="en-US" dirty="0" smtClean="0"/>
              <a:t>If something can be violated, it must exist.</a:t>
            </a:r>
          </a:p>
          <a:p>
            <a:r>
              <a:rPr lang="en-US" dirty="0" smtClean="0"/>
              <a:t>Court cases show that privacy can and still is being violated, therefore it must exist.</a:t>
            </a:r>
            <a:endParaRPr lang="en-US" dirty="0"/>
          </a:p>
        </p:txBody>
      </p:sp>
      <p:pic>
        <p:nvPicPr>
          <p:cNvPr id="4" name="Slide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72200" y="5372100"/>
            <a:ext cx="609600" cy="609600"/>
          </a:xfrm>
          <a:prstGeom prst="rect">
            <a:avLst/>
          </a:prstGeom>
        </p:spPr>
      </p:pic>
    </p:spTree>
    <p:extLst>
      <p:ext uri="{BB962C8B-B14F-4D97-AF65-F5344CB8AC3E}">
        <p14:creationId xmlns:p14="http://schemas.microsoft.com/office/powerpoint/2010/main" val="25898128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5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a:t>The All-Encompassing Informational </a:t>
            </a:r>
            <a:r>
              <a:rPr lang="en-US" sz="5400" dirty="0" smtClean="0"/>
              <a:t>Privacy (cont.)</a:t>
            </a:r>
            <a:endParaRPr lang="en-US" sz="5400" dirty="0"/>
          </a:p>
        </p:txBody>
      </p:sp>
      <p:sp>
        <p:nvSpPr>
          <p:cNvPr id="3" name="Content Placeholder 2"/>
          <p:cNvSpPr>
            <a:spLocks noGrp="1"/>
          </p:cNvSpPr>
          <p:nvPr>
            <p:ph idx="1"/>
          </p:nvPr>
        </p:nvSpPr>
        <p:spPr>
          <a:xfrm>
            <a:off x="1371600" y="2286000"/>
            <a:ext cx="9601200" cy="4114800"/>
          </a:xfrm>
        </p:spPr>
        <p:txBody>
          <a:bodyPr>
            <a:normAutofit/>
          </a:bodyPr>
          <a:lstStyle/>
          <a:p>
            <a:r>
              <a:rPr lang="en-US" i="1" dirty="0" smtClean="0"/>
              <a:t>‘Someone who tailed me all day long could find out all sorts of personal things, but nobody is going to bother, so I don’t worry about it. This is like that.’ </a:t>
            </a:r>
          </a:p>
          <a:p>
            <a:r>
              <a:rPr lang="en-US" dirty="0" smtClean="0"/>
              <a:t>Businesses trade information for profit. This is grounds to claim information as property. Everything that can be monetized legally in the U.S. is considered property, from land to commodities and everything between.</a:t>
            </a:r>
          </a:p>
          <a:p>
            <a:r>
              <a:rPr lang="en-US" dirty="0" smtClean="0"/>
              <a:t>SMSs are giant pools of information.</a:t>
            </a:r>
          </a:p>
          <a:p>
            <a:r>
              <a:rPr lang="en-US" dirty="0" smtClean="0"/>
              <a:t>Average citizens are unaware of how much info is being taken from them.</a:t>
            </a:r>
          </a:p>
          <a:p>
            <a:r>
              <a:rPr lang="en-US" dirty="0" smtClean="0"/>
              <a:t>Example: Everything one “likes” on Facebook contributes to his or her – what I like to call – “secret profile” that is sold to businesses for purposes such as advertising.</a:t>
            </a:r>
          </a:p>
          <a:p>
            <a:r>
              <a:rPr lang="en-US" dirty="0" smtClean="0"/>
              <a:t>Considering information is property, one can claim a violation of normative privacy, akin to </a:t>
            </a:r>
            <a:r>
              <a:rPr lang="en-US" b="1" dirty="0" smtClean="0"/>
              <a:t>physical privacy</a:t>
            </a:r>
            <a:r>
              <a:rPr lang="en-US" dirty="0" smtClean="0"/>
              <a:t>.</a:t>
            </a:r>
          </a:p>
          <a:p>
            <a:pPr marL="0" indent="0">
              <a:buNone/>
            </a:pPr>
            <a:endParaRPr lang="en-US" dirty="0" smtClean="0"/>
          </a:p>
        </p:txBody>
      </p:sp>
      <p:pic>
        <p:nvPicPr>
          <p:cNvPr id="4" name="Slid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6096000"/>
            <a:ext cx="609600" cy="609600"/>
          </a:xfrm>
          <a:prstGeom prst="rect">
            <a:avLst/>
          </a:prstGeom>
        </p:spPr>
      </p:pic>
    </p:spTree>
    <p:extLst>
      <p:ext uri="{BB962C8B-B14F-4D97-AF65-F5344CB8AC3E}">
        <p14:creationId xmlns:p14="http://schemas.microsoft.com/office/powerpoint/2010/main" val="32099410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7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a:t>The All-Encompassing Informational Privacy (cont.)</a:t>
            </a:r>
          </a:p>
        </p:txBody>
      </p:sp>
      <p:sp>
        <p:nvSpPr>
          <p:cNvPr id="3" name="Content Placeholder 2"/>
          <p:cNvSpPr>
            <a:spLocks noGrp="1"/>
          </p:cNvSpPr>
          <p:nvPr>
            <p:ph idx="1"/>
          </p:nvPr>
        </p:nvSpPr>
        <p:spPr/>
        <p:txBody>
          <a:bodyPr/>
          <a:lstStyle/>
          <a:p>
            <a:r>
              <a:rPr lang="en-US" b="1" dirty="0" smtClean="0"/>
              <a:t>Physical privacy</a:t>
            </a:r>
            <a:r>
              <a:rPr lang="en-US" dirty="0" smtClean="0"/>
              <a:t> is also in danger of directly violated, other than just appropriation of property.</a:t>
            </a:r>
          </a:p>
          <a:p>
            <a:pPr lvl="1"/>
            <a:r>
              <a:rPr lang="en-US" dirty="0" smtClean="0"/>
              <a:t>Vacation tweets</a:t>
            </a:r>
          </a:p>
          <a:p>
            <a:r>
              <a:rPr lang="en-US" b="1" dirty="0" smtClean="0"/>
              <a:t>Decisional privacy </a:t>
            </a:r>
            <a:r>
              <a:rPr lang="en-US" dirty="0" smtClean="0"/>
              <a:t>an also be affected by SMS use.</a:t>
            </a:r>
          </a:p>
          <a:p>
            <a:pPr lvl="1"/>
            <a:r>
              <a:rPr lang="en-US" dirty="0" smtClean="0"/>
              <a:t>Tweets about illegal or unsafe behaviors.</a:t>
            </a:r>
          </a:p>
          <a:p>
            <a:r>
              <a:rPr lang="en-US" b="1" dirty="0" smtClean="0"/>
              <a:t>Informational privacy </a:t>
            </a:r>
            <a:r>
              <a:rPr lang="en-US" dirty="0" smtClean="0"/>
              <a:t>also has unique challenges unrelated to </a:t>
            </a:r>
            <a:r>
              <a:rPr lang="en-US" b="1" dirty="0" smtClean="0"/>
              <a:t>physical </a:t>
            </a:r>
            <a:r>
              <a:rPr lang="en-US" dirty="0" smtClean="0"/>
              <a:t>and </a:t>
            </a:r>
            <a:r>
              <a:rPr lang="en-US" b="1" dirty="0" smtClean="0"/>
              <a:t>decisional</a:t>
            </a:r>
            <a:r>
              <a:rPr lang="en-US" dirty="0" smtClean="0"/>
              <a:t> </a:t>
            </a:r>
            <a:r>
              <a:rPr lang="en-US" b="1" dirty="0" smtClean="0"/>
              <a:t>privacy.</a:t>
            </a:r>
          </a:p>
          <a:p>
            <a:pPr lvl="1"/>
            <a:r>
              <a:rPr lang="en-US" dirty="0" smtClean="0"/>
              <a:t>The nondisclosure of the retrieval of information.</a:t>
            </a:r>
            <a:endParaRPr lang="en-US" dirty="0"/>
          </a:p>
        </p:txBody>
      </p:sp>
      <p:pic>
        <p:nvPicPr>
          <p:cNvPr id="4" name="Slide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676900"/>
            <a:ext cx="609600" cy="609600"/>
          </a:xfrm>
          <a:prstGeom prst="rect">
            <a:avLst/>
          </a:prstGeom>
        </p:spPr>
      </p:pic>
    </p:spTree>
    <p:extLst>
      <p:ext uri="{BB962C8B-B14F-4D97-AF65-F5344CB8AC3E}">
        <p14:creationId xmlns:p14="http://schemas.microsoft.com/office/powerpoint/2010/main" val="28259718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593" y="2052365"/>
            <a:ext cx="9612971" cy="2852737"/>
          </a:xfrm>
        </p:spPr>
        <p:txBody>
          <a:bodyPr>
            <a:normAutofit fontScale="90000"/>
          </a:bodyPr>
          <a:lstStyle/>
          <a:p>
            <a:r>
              <a:rPr lang="en-US" dirty="0" smtClean="0"/>
              <a:t>SMS Technology and its Degradation of Privacy</a:t>
            </a:r>
            <a:endParaRPr lang="en-US" dirty="0"/>
          </a:p>
        </p:txBody>
      </p:sp>
      <p:sp>
        <p:nvSpPr>
          <p:cNvPr id="4" name="Text Placeholder 3"/>
          <p:cNvSpPr>
            <a:spLocks noGrp="1"/>
          </p:cNvSpPr>
          <p:nvPr>
            <p:ph type="body" idx="1"/>
          </p:nvPr>
        </p:nvSpPr>
        <p:spPr>
          <a:xfrm>
            <a:off x="981593" y="4905102"/>
            <a:ext cx="9612971" cy="1143324"/>
          </a:xfrm>
        </p:spPr>
        <p:txBody>
          <a:bodyPr/>
          <a:lstStyle/>
          <a:p>
            <a:r>
              <a:rPr lang="en-US" dirty="0" smtClean="0"/>
              <a:t>Through the Lenses of Rule Deontology and Virtue Ethics</a:t>
            </a:r>
            <a:endParaRPr lang="en-US" dirty="0"/>
          </a:p>
        </p:txBody>
      </p:sp>
      <p:pic>
        <p:nvPicPr>
          <p:cNvPr id="3" name="Slid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5137" y="1301360"/>
            <a:ext cx="609600" cy="609600"/>
          </a:xfrm>
          <a:prstGeom prst="rect">
            <a:avLst/>
          </a:prstGeom>
        </p:spPr>
      </p:pic>
    </p:spTree>
    <p:extLst>
      <p:ext uri="{BB962C8B-B14F-4D97-AF65-F5344CB8AC3E}">
        <p14:creationId xmlns:p14="http://schemas.microsoft.com/office/powerpoint/2010/main" val="1759129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0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71600" y="842210"/>
            <a:ext cx="9601200" cy="1485900"/>
          </a:xfrm>
        </p:spPr>
        <p:txBody>
          <a:bodyPr>
            <a:noAutofit/>
          </a:bodyPr>
          <a:lstStyle/>
          <a:p>
            <a:pPr algn="ctr"/>
            <a:r>
              <a:rPr lang="en-US" sz="5400" dirty="0" smtClean="0"/>
              <a:t>Rule Deontology, Privacy and SMS Use</a:t>
            </a:r>
            <a:endParaRPr lang="en-US" sz="5400" dirty="0"/>
          </a:p>
        </p:txBody>
      </p:sp>
      <p:sp>
        <p:nvSpPr>
          <p:cNvPr id="8" name="Content Placeholder 7"/>
          <p:cNvSpPr>
            <a:spLocks noGrp="1"/>
          </p:cNvSpPr>
          <p:nvPr>
            <p:ph idx="1"/>
          </p:nvPr>
        </p:nvSpPr>
        <p:spPr>
          <a:xfrm>
            <a:off x="1371600" y="2731168"/>
            <a:ext cx="9601200" cy="3136232"/>
          </a:xfrm>
        </p:spPr>
        <p:txBody>
          <a:bodyPr/>
          <a:lstStyle/>
          <a:p>
            <a:r>
              <a:rPr lang="en-US" dirty="0" smtClean="0"/>
              <a:t>If the objective is to protect privacy</a:t>
            </a:r>
            <a:r>
              <a:rPr lang="en-US" dirty="0" smtClean="0"/>
              <a:t>, they should be taken down. Won’t result in widespread happiness probably, but will result in more privacy.</a:t>
            </a:r>
            <a:endParaRPr lang="en-US" dirty="0"/>
          </a:p>
        </p:txBody>
      </p:sp>
      <p:pic>
        <p:nvPicPr>
          <p:cNvPr id="2" name="Slide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4920916"/>
            <a:ext cx="609600" cy="609600"/>
          </a:xfrm>
          <a:prstGeom prst="rect">
            <a:avLst/>
          </a:prstGeom>
        </p:spPr>
      </p:pic>
    </p:spTree>
    <p:extLst>
      <p:ext uri="{BB962C8B-B14F-4D97-AF65-F5344CB8AC3E}">
        <p14:creationId xmlns:p14="http://schemas.microsoft.com/office/powerpoint/2010/main" val="39962182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3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a:t>Virtue </a:t>
            </a:r>
            <a:r>
              <a:rPr lang="en-US" sz="5400" dirty="0" smtClean="0"/>
              <a:t>Ethics</a:t>
            </a:r>
            <a:r>
              <a:rPr lang="en-US" sz="5400" dirty="0"/>
              <a:t>, </a:t>
            </a:r>
            <a:r>
              <a:rPr lang="en-US" sz="5400" dirty="0" smtClean="0"/>
              <a:t>Privacy</a:t>
            </a:r>
            <a:r>
              <a:rPr lang="en-US" sz="5400" dirty="0"/>
              <a:t>, and SMS </a:t>
            </a:r>
            <a:r>
              <a:rPr lang="en-US" sz="5400" dirty="0" smtClean="0"/>
              <a:t>Use</a:t>
            </a:r>
            <a:endParaRPr lang="en-US" sz="5400" dirty="0"/>
          </a:p>
        </p:txBody>
      </p:sp>
      <p:sp>
        <p:nvSpPr>
          <p:cNvPr id="3" name="Content Placeholder 2"/>
          <p:cNvSpPr>
            <a:spLocks noGrp="1"/>
          </p:cNvSpPr>
          <p:nvPr>
            <p:ph idx="1"/>
          </p:nvPr>
        </p:nvSpPr>
        <p:spPr/>
        <p:txBody>
          <a:bodyPr/>
          <a:lstStyle/>
          <a:p>
            <a:r>
              <a:rPr lang="en-US" dirty="0" smtClean="0"/>
              <a:t>The </a:t>
            </a:r>
            <a:r>
              <a:rPr lang="en-US" dirty="0" smtClean="0"/>
              <a:t>nature </a:t>
            </a:r>
            <a:r>
              <a:rPr lang="en-US" dirty="0" smtClean="0"/>
              <a:t>of SMSs (not </a:t>
            </a:r>
            <a:r>
              <a:rPr lang="en-US" dirty="0" smtClean="0"/>
              <a:t>having to face consequences </a:t>
            </a:r>
            <a:r>
              <a:rPr lang="en-US" dirty="0" smtClean="0"/>
              <a:t>directly) is the </a:t>
            </a:r>
            <a:r>
              <a:rPr lang="en-US" dirty="0" smtClean="0"/>
              <a:t>perfect </a:t>
            </a:r>
            <a:r>
              <a:rPr lang="en-US" dirty="0" smtClean="0"/>
              <a:t>condition </a:t>
            </a:r>
            <a:r>
              <a:rPr lang="en-US" dirty="0" smtClean="0"/>
              <a:t>for developing poor habits. </a:t>
            </a:r>
            <a:r>
              <a:rPr lang="en-US" dirty="0" smtClean="0"/>
              <a:t>This makes social media a </a:t>
            </a:r>
            <a:r>
              <a:rPr lang="en-US" dirty="0" smtClean="0"/>
              <a:t>catalyst for unethical behavior and is directly against virtue ethics.</a:t>
            </a:r>
            <a:endParaRPr lang="en-US" dirty="0"/>
          </a:p>
        </p:txBody>
      </p:sp>
      <p:pic>
        <p:nvPicPr>
          <p:cNvPr id="4" name="Slide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676900"/>
            <a:ext cx="609600" cy="609600"/>
          </a:xfrm>
          <a:prstGeom prst="rect">
            <a:avLst/>
          </a:prstGeom>
        </p:spPr>
      </p:pic>
    </p:spTree>
    <p:extLst>
      <p:ext uri="{BB962C8B-B14F-4D97-AF65-F5344CB8AC3E}">
        <p14:creationId xmlns:p14="http://schemas.microsoft.com/office/powerpoint/2010/main" val="38461179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7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t>Conclusion</a:t>
            </a:r>
            <a:endParaRPr lang="en-US" sz="7200" dirty="0"/>
          </a:p>
        </p:txBody>
      </p:sp>
      <p:sp>
        <p:nvSpPr>
          <p:cNvPr id="3" name="Content Placeholder 2"/>
          <p:cNvSpPr>
            <a:spLocks noGrp="1"/>
          </p:cNvSpPr>
          <p:nvPr>
            <p:ph idx="1"/>
          </p:nvPr>
        </p:nvSpPr>
        <p:spPr/>
        <p:txBody>
          <a:bodyPr/>
          <a:lstStyle/>
          <a:p>
            <a:r>
              <a:rPr lang="en-US" dirty="0" smtClean="0"/>
              <a:t>Privacy exists, though it has evolved. </a:t>
            </a:r>
            <a:endParaRPr lang="en-US" dirty="0"/>
          </a:p>
          <a:p>
            <a:r>
              <a:rPr lang="en-US" dirty="0" smtClean="0"/>
              <a:t>Philosophically speaking, t</a:t>
            </a:r>
            <a:r>
              <a:rPr lang="en-US" dirty="0" smtClean="0"/>
              <a:t>o both rule deontologists and virtue ethicists, SMSs are a detriment to privacy.</a:t>
            </a:r>
          </a:p>
          <a:p>
            <a:endParaRPr lang="en-US" dirty="0" smtClean="0"/>
          </a:p>
        </p:txBody>
      </p:sp>
      <p:pic>
        <p:nvPicPr>
          <p:cNvPr id="4" name="Slide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257800"/>
            <a:ext cx="609600" cy="609600"/>
          </a:xfrm>
          <a:prstGeom prst="rect">
            <a:avLst/>
          </a:prstGeom>
        </p:spPr>
      </p:pic>
    </p:spTree>
    <p:extLst>
      <p:ext uri="{BB962C8B-B14F-4D97-AF65-F5344CB8AC3E}">
        <p14:creationId xmlns:p14="http://schemas.microsoft.com/office/powerpoint/2010/main" val="2412251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Thankyou!</a:t>
            </a:r>
            <a:endParaRPr lang="en-US" dirty="0"/>
          </a:p>
        </p:txBody>
      </p:sp>
      <p:pic>
        <p:nvPicPr>
          <p:cNvPr id="4" name="Slide 17">
            <a:hlinkClick r:id="" action="ppaction://media"/>
          </p:cNvPr>
          <p:cNvPicPr>
            <a:picLocks noGrp="1" noChangeAspect="1"/>
          </p:cNvPicPr>
          <p:nvPr>
            <p:ph idx="4294967295"/>
            <a:audioFile r:link="rId2"/>
            <p:extLst>
              <p:ext uri="{DAA4B4D4-6D71-4841-9C94-3DE7FCFB9230}">
                <p14:media xmlns:p14="http://schemas.microsoft.com/office/powerpoint/2010/main" r:embed="rId1"/>
              </p:ext>
            </p:extLst>
          </p:nvPr>
        </p:nvPicPr>
        <p:blipFill>
          <a:blip r:embed="rId4"/>
          <a:stretch>
            <a:fillRect/>
          </a:stretch>
        </p:blipFill>
        <p:spPr>
          <a:xfrm>
            <a:off x="5790942" y="4938964"/>
            <a:ext cx="609600" cy="609600"/>
          </a:xfrm>
        </p:spPr>
      </p:pic>
    </p:spTree>
    <p:extLst>
      <p:ext uri="{BB962C8B-B14F-4D97-AF65-F5344CB8AC3E}">
        <p14:creationId xmlns:p14="http://schemas.microsoft.com/office/powerpoint/2010/main" val="245366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t>Motivation</a:t>
            </a:r>
            <a:endParaRPr lang="en-US" sz="7200" dirty="0"/>
          </a:p>
        </p:txBody>
      </p:sp>
      <p:sp>
        <p:nvSpPr>
          <p:cNvPr id="3" name="Content Placeholder 2"/>
          <p:cNvSpPr>
            <a:spLocks noGrp="1"/>
          </p:cNvSpPr>
          <p:nvPr>
            <p:ph idx="1"/>
          </p:nvPr>
        </p:nvSpPr>
        <p:spPr/>
        <p:txBody>
          <a:bodyPr/>
          <a:lstStyle/>
          <a:p>
            <a:r>
              <a:rPr lang="en-US" dirty="0" smtClean="0"/>
              <a:t>Draw attention to a huge catalyst for unethical behavior, manifesting in both the development of long-term habits and short-term instances.</a:t>
            </a:r>
            <a:endParaRPr lang="en-US" dirty="0"/>
          </a:p>
        </p:txBody>
      </p:sp>
      <p:pic>
        <p:nvPicPr>
          <p:cNvPr id="4" name="Slide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372100"/>
            <a:ext cx="609600" cy="609600"/>
          </a:xfrm>
          <a:prstGeom prst="rect">
            <a:avLst/>
          </a:prstGeom>
        </p:spPr>
      </p:pic>
    </p:spTree>
    <p:extLst>
      <p:ext uri="{BB962C8B-B14F-4D97-AF65-F5344CB8AC3E}">
        <p14:creationId xmlns:p14="http://schemas.microsoft.com/office/powerpoint/2010/main" val="24933736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7200" dirty="0" smtClean="0"/>
              <a:t>Goals</a:t>
            </a:r>
            <a:endParaRPr lang="en-US" sz="7200" dirty="0"/>
          </a:p>
        </p:txBody>
      </p:sp>
      <p:sp>
        <p:nvSpPr>
          <p:cNvPr id="3" name="Content Placeholder 2"/>
          <p:cNvSpPr>
            <a:spLocks noGrp="1"/>
          </p:cNvSpPr>
          <p:nvPr>
            <p:ph idx="1"/>
          </p:nvPr>
        </p:nvSpPr>
        <p:spPr/>
        <p:txBody>
          <a:bodyPr/>
          <a:lstStyle/>
          <a:p>
            <a:r>
              <a:rPr lang="en-US" dirty="0" smtClean="0"/>
              <a:t>Introduce philosophical ethics and two ethical theories: rule deontology and virtue ethics.</a:t>
            </a:r>
          </a:p>
          <a:p>
            <a:r>
              <a:rPr lang="en-US" dirty="0" smtClean="0"/>
              <a:t>Provide background on the development of the concept of privacy and how it relates to the U.S. and many other Western developed countries.</a:t>
            </a:r>
          </a:p>
          <a:p>
            <a:r>
              <a:rPr lang="en-US" dirty="0"/>
              <a:t>Elucidate the current state of privacy with regards to social media</a:t>
            </a:r>
            <a:r>
              <a:rPr lang="en-US" dirty="0" smtClean="0"/>
              <a:t>.</a:t>
            </a:r>
          </a:p>
          <a:p>
            <a:r>
              <a:rPr lang="en-US" dirty="0" smtClean="0"/>
              <a:t>Analyze the ethicality of social media service (SMSs) in the context of rule deontology and virtue ethics while remaining in the context of philosophical ethics.</a:t>
            </a:r>
            <a:endParaRPr lang="en-US" dirty="0"/>
          </a:p>
          <a:p>
            <a:endParaRPr lang="en-US" dirty="0" smtClean="0"/>
          </a:p>
          <a:p>
            <a:endParaRPr lang="en-US" dirty="0" smtClean="0"/>
          </a:p>
        </p:txBody>
      </p:sp>
      <p:pic>
        <p:nvPicPr>
          <p:cNvPr id="4" name="Slide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867400"/>
            <a:ext cx="609600" cy="609600"/>
          </a:xfrm>
          <a:prstGeom prst="rect">
            <a:avLst/>
          </a:prstGeom>
        </p:spPr>
      </p:pic>
    </p:spTree>
    <p:extLst>
      <p:ext uri="{BB962C8B-B14F-4D97-AF65-F5344CB8AC3E}">
        <p14:creationId xmlns:p14="http://schemas.microsoft.com/office/powerpoint/2010/main" val="2091340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1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803" y="2195707"/>
            <a:ext cx="9612971" cy="2852737"/>
          </a:xfrm>
        </p:spPr>
        <p:txBody>
          <a:bodyPr/>
          <a:lstStyle/>
          <a:p>
            <a:r>
              <a:rPr lang="en-US" dirty="0" smtClean="0"/>
              <a:t>The Evolution Of Privacy</a:t>
            </a:r>
            <a:endParaRPr lang="en-US" dirty="0"/>
          </a:p>
        </p:txBody>
      </p:sp>
      <p:pic>
        <p:nvPicPr>
          <p:cNvPr id="3" name="Slide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43262" y="1586107"/>
            <a:ext cx="609600" cy="609600"/>
          </a:xfrm>
          <a:prstGeom prst="rect">
            <a:avLst/>
          </a:prstGeom>
        </p:spPr>
      </p:pic>
    </p:spTree>
    <p:extLst>
      <p:ext uri="{BB962C8B-B14F-4D97-AF65-F5344CB8AC3E}">
        <p14:creationId xmlns:p14="http://schemas.microsoft.com/office/powerpoint/2010/main" val="2971229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7200" dirty="0" smtClean="0"/>
              <a:t>What </a:t>
            </a:r>
            <a:r>
              <a:rPr lang="en-US" sz="7200" dirty="0"/>
              <a:t>i</a:t>
            </a:r>
            <a:r>
              <a:rPr lang="en-US" sz="7200" dirty="0" smtClean="0"/>
              <a:t>s </a:t>
            </a:r>
            <a:r>
              <a:rPr lang="en-US" sz="7200" dirty="0" smtClean="0"/>
              <a:t>Privacy?</a:t>
            </a:r>
            <a:endParaRPr lang="en-US" sz="7200" dirty="0"/>
          </a:p>
        </p:txBody>
      </p:sp>
      <p:sp>
        <p:nvSpPr>
          <p:cNvPr id="5" name="Content Placeholder 4"/>
          <p:cNvSpPr>
            <a:spLocks noGrp="1"/>
          </p:cNvSpPr>
          <p:nvPr>
            <p:ph idx="1"/>
          </p:nvPr>
        </p:nvSpPr>
        <p:spPr/>
        <p:txBody>
          <a:bodyPr/>
          <a:lstStyle/>
          <a:p>
            <a:r>
              <a:rPr lang="en-US" dirty="0" smtClean="0"/>
              <a:t>No consensus.</a:t>
            </a:r>
          </a:p>
          <a:p>
            <a:r>
              <a:rPr lang="en-US" dirty="0" smtClean="0"/>
              <a:t>Inferred from the Fourth and Fourteenth Amendments of the U.S. Constitution.</a:t>
            </a:r>
          </a:p>
          <a:p>
            <a:r>
              <a:rPr lang="en-US" dirty="0" smtClean="0"/>
              <a:t>Several court cases throughout the last two centuries dealing with privacy.</a:t>
            </a:r>
          </a:p>
          <a:p>
            <a:r>
              <a:rPr lang="en-US" dirty="0" smtClean="0"/>
              <a:t>Three general categories: physical, decisional, and informational.</a:t>
            </a:r>
          </a:p>
          <a:p>
            <a:r>
              <a:rPr lang="en-US" dirty="0" smtClean="0"/>
              <a:t>Informational privacy is most applicable.</a:t>
            </a:r>
          </a:p>
          <a:p>
            <a:r>
              <a:rPr lang="en-US" dirty="0" smtClean="0"/>
              <a:t>Difference between normative and descriptive.</a:t>
            </a:r>
          </a:p>
          <a:p>
            <a:endParaRPr lang="en-US" dirty="0" smtClean="0"/>
          </a:p>
          <a:p>
            <a:endParaRPr lang="en-US" dirty="0" smtClean="0"/>
          </a:p>
          <a:p>
            <a:endParaRPr lang="en-US" dirty="0"/>
          </a:p>
        </p:txBody>
      </p:sp>
      <p:pic>
        <p:nvPicPr>
          <p:cNvPr id="2" name="Slide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562600"/>
            <a:ext cx="609600" cy="609600"/>
          </a:xfrm>
          <a:prstGeom prst="rect">
            <a:avLst/>
          </a:prstGeom>
        </p:spPr>
      </p:pic>
    </p:spTree>
    <p:extLst>
      <p:ext uri="{BB962C8B-B14F-4D97-AF65-F5344CB8AC3E}">
        <p14:creationId xmlns:p14="http://schemas.microsoft.com/office/powerpoint/2010/main" val="985983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64"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smtClean="0"/>
              <a:t>The Existence Normative Privacy and </a:t>
            </a:r>
            <a:r>
              <a:rPr lang="en-US" sz="5400" dirty="0" smtClean="0"/>
              <a:t>Social Media</a:t>
            </a:r>
            <a:endParaRPr lang="en-US" sz="5400" dirty="0"/>
          </a:p>
        </p:txBody>
      </p:sp>
      <p:sp>
        <p:nvSpPr>
          <p:cNvPr id="3" name="Content Placeholder 2"/>
          <p:cNvSpPr>
            <a:spLocks noGrp="1"/>
          </p:cNvSpPr>
          <p:nvPr>
            <p:ph idx="1"/>
          </p:nvPr>
        </p:nvSpPr>
        <p:spPr/>
        <p:txBody>
          <a:bodyPr/>
          <a:lstStyle/>
          <a:p>
            <a:r>
              <a:rPr lang="en-US" dirty="0" smtClean="0"/>
              <a:t>Can SMS use lead to a violation of normative privacy?</a:t>
            </a:r>
          </a:p>
          <a:p>
            <a:r>
              <a:rPr lang="en-US" dirty="0" smtClean="0"/>
              <a:t>Focus on James Moore’s definition of privacy:</a:t>
            </a:r>
          </a:p>
          <a:p>
            <a:pPr lvl="1"/>
            <a:r>
              <a:rPr lang="en-US" dirty="0"/>
              <a:t>An individual [has] privacy in a situation with regard to others if and only if in that situation the individual [is] protected from intrusion, interference, and information access by others</a:t>
            </a:r>
            <a:r>
              <a:rPr lang="en-US" dirty="0" smtClean="0"/>
              <a:t>.”		</a:t>
            </a:r>
          </a:p>
          <a:p>
            <a:r>
              <a:rPr lang="en-US" dirty="0" smtClean="0"/>
              <a:t>Note the three conditions.</a:t>
            </a:r>
            <a:endParaRPr lang="en-US" dirty="0"/>
          </a:p>
          <a:p>
            <a:r>
              <a:rPr lang="en-US" dirty="0" smtClean="0"/>
              <a:t>Does privacy still exist?</a:t>
            </a:r>
          </a:p>
        </p:txBody>
      </p:sp>
      <p:pic>
        <p:nvPicPr>
          <p:cNvPr id="4" name="Slide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867400"/>
            <a:ext cx="609600" cy="609600"/>
          </a:xfrm>
          <a:prstGeom prst="rect">
            <a:avLst/>
          </a:prstGeom>
        </p:spPr>
      </p:pic>
    </p:spTree>
    <p:extLst>
      <p:ext uri="{BB962C8B-B14F-4D97-AF65-F5344CB8AC3E}">
        <p14:creationId xmlns:p14="http://schemas.microsoft.com/office/powerpoint/2010/main" val="28192807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7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smtClean="0"/>
              <a:t>Privacy Emerges as a Conceptual Right</a:t>
            </a:r>
            <a:endParaRPr lang="en-US" sz="5400" dirty="0"/>
          </a:p>
        </p:txBody>
      </p:sp>
      <p:sp>
        <p:nvSpPr>
          <p:cNvPr id="3" name="Content Placeholder 2"/>
          <p:cNvSpPr>
            <a:spLocks noGrp="1"/>
          </p:cNvSpPr>
          <p:nvPr>
            <p:ph idx="1"/>
          </p:nvPr>
        </p:nvSpPr>
        <p:spPr/>
        <p:txBody>
          <a:bodyPr/>
          <a:lstStyle/>
          <a:p>
            <a:r>
              <a:rPr lang="en-US" dirty="0" smtClean="0"/>
              <a:t>Privacy is not in the U.S. Constitution.</a:t>
            </a:r>
          </a:p>
          <a:p>
            <a:r>
              <a:rPr lang="en-US" dirty="0" smtClean="0"/>
              <a:t>Had already been extended to certain physical aspects, but not a widely supported idea.</a:t>
            </a:r>
          </a:p>
          <a:p>
            <a:r>
              <a:rPr lang="en-US" dirty="0" smtClean="0"/>
              <a:t>1890 – “The Right To Privacy” is written by Samuel Warren and Louis Brandeis.</a:t>
            </a:r>
          </a:p>
          <a:p>
            <a:pPr lvl="1"/>
            <a:r>
              <a:rPr lang="en-US" dirty="0" smtClean="0"/>
              <a:t>Constitution must never be considered a finished document.</a:t>
            </a:r>
          </a:p>
          <a:p>
            <a:pPr lvl="1"/>
            <a:r>
              <a:rPr lang="en-US" dirty="0" smtClean="0"/>
              <a:t>Discusses privacy and the freshly invented camera.</a:t>
            </a:r>
          </a:p>
          <a:p>
            <a:pPr lvl="1"/>
            <a:r>
              <a:rPr lang="en-US" dirty="0" smtClean="0"/>
              <a:t>Influenced by Fourth Amendment</a:t>
            </a:r>
          </a:p>
          <a:p>
            <a:endParaRPr lang="en-US" dirty="0" smtClean="0"/>
          </a:p>
          <a:p>
            <a:endParaRPr lang="en-US" dirty="0" smtClean="0"/>
          </a:p>
        </p:txBody>
      </p:sp>
      <p:pic>
        <p:nvPicPr>
          <p:cNvPr id="4" name="Slide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688932"/>
            <a:ext cx="609600" cy="609600"/>
          </a:xfrm>
          <a:prstGeom prst="rect">
            <a:avLst/>
          </a:prstGeom>
        </p:spPr>
      </p:pic>
    </p:spTree>
    <p:extLst>
      <p:ext uri="{BB962C8B-B14F-4D97-AF65-F5344CB8AC3E}">
        <p14:creationId xmlns:p14="http://schemas.microsoft.com/office/powerpoint/2010/main" val="2839327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400" dirty="0" smtClean="0"/>
              <a:t>The Ongoing Evolution of Decisional Privacy</a:t>
            </a:r>
            <a:endParaRPr lang="en-US" sz="5400" dirty="0"/>
          </a:p>
        </p:txBody>
      </p:sp>
      <p:sp>
        <p:nvSpPr>
          <p:cNvPr id="3" name="Content Placeholder 2"/>
          <p:cNvSpPr>
            <a:spLocks noGrp="1"/>
          </p:cNvSpPr>
          <p:nvPr>
            <p:ph idx="1"/>
          </p:nvPr>
        </p:nvSpPr>
        <p:spPr/>
        <p:txBody>
          <a:bodyPr/>
          <a:lstStyle/>
          <a:p>
            <a:r>
              <a:rPr lang="en-US" i="1" dirty="0" smtClean="0"/>
              <a:t>Roe v. Wade </a:t>
            </a:r>
            <a:r>
              <a:rPr lang="en-US" dirty="0" smtClean="0"/>
              <a:t>(decided in 1973)</a:t>
            </a:r>
            <a:endParaRPr lang="en-US" i="1" dirty="0" smtClean="0"/>
          </a:p>
          <a:p>
            <a:pPr lvl="1"/>
            <a:r>
              <a:rPr lang="en-US" dirty="0" smtClean="0"/>
              <a:t>Abortion as a private decision</a:t>
            </a:r>
          </a:p>
          <a:p>
            <a:r>
              <a:rPr lang="en-US" i="1" dirty="0" smtClean="0"/>
              <a:t>Schiavo Case </a:t>
            </a:r>
            <a:r>
              <a:rPr lang="en-US" dirty="0" smtClean="0"/>
              <a:t>(decided in 2005)</a:t>
            </a:r>
            <a:endParaRPr lang="en-US" i="1" dirty="0" smtClean="0"/>
          </a:p>
          <a:p>
            <a:pPr lvl="1"/>
            <a:r>
              <a:rPr lang="en-US" dirty="0" smtClean="0"/>
              <a:t>Terri Schiavo entered a vegetative in 1990.</a:t>
            </a:r>
          </a:p>
          <a:p>
            <a:pPr lvl="1"/>
            <a:r>
              <a:rPr lang="en-US" i="1" dirty="0" smtClean="0"/>
              <a:t>Husband traveled around the country to different hospitals and with her.</a:t>
            </a:r>
          </a:p>
          <a:p>
            <a:pPr lvl="1"/>
            <a:r>
              <a:rPr lang="en-US" dirty="0" smtClean="0"/>
              <a:t>She was allowed to die in 2005.</a:t>
            </a:r>
          </a:p>
          <a:p>
            <a:pPr lvl="1"/>
            <a:r>
              <a:rPr lang="en-US" i="1" dirty="0" smtClean="0"/>
              <a:t>Still causes political turmoil.</a:t>
            </a:r>
          </a:p>
          <a:p>
            <a:r>
              <a:rPr lang="en-US" dirty="0" smtClean="0"/>
              <a:t>Proves decisional privacy is a worthy endeavor, but requires more deliberation.</a:t>
            </a:r>
            <a:endParaRPr lang="en-US" dirty="0"/>
          </a:p>
        </p:txBody>
      </p:sp>
      <p:pic>
        <p:nvPicPr>
          <p:cNvPr id="4" name="Slide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7400" y="5769142"/>
            <a:ext cx="609600" cy="609600"/>
          </a:xfrm>
          <a:prstGeom prst="rect">
            <a:avLst/>
          </a:prstGeom>
        </p:spPr>
      </p:pic>
    </p:spTree>
    <p:extLst>
      <p:ext uri="{BB962C8B-B14F-4D97-AF65-F5344CB8AC3E}">
        <p14:creationId xmlns:p14="http://schemas.microsoft.com/office/powerpoint/2010/main" val="39345615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6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1277" y="2312013"/>
            <a:ext cx="9612971" cy="2852737"/>
          </a:xfrm>
        </p:spPr>
        <p:txBody>
          <a:bodyPr/>
          <a:lstStyle/>
          <a:p>
            <a:r>
              <a:rPr lang="en-US" dirty="0" smtClean="0"/>
              <a:t>Privacy’s Current state</a:t>
            </a:r>
            <a:endParaRPr lang="en-US" dirty="0"/>
          </a:p>
        </p:txBody>
      </p:sp>
      <p:pic>
        <p:nvPicPr>
          <p:cNvPr id="2" name="Slide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9562" y="1684310"/>
            <a:ext cx="609600" cy="609600"/>
          </a:xfrm>
          <a:prstGeom prst="rect">
            <a:avLst/>
          </a:prstGeom>
        </p:spPr>
      </p:pic>
    </p:spTree>
    <p:extLst>
      <p:ext uri="{BB962C8B-B14F-4D97-AF65-F5344CB8AC3E}">
        <p14:creationId xmlns:p14="http://schemas.microsoft.com/office/powerpoint/2010/main" val="12173401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310</TotalTime>
  <Words>769</Words>
  <Application>Microsoft Office PowerPoint</Application>
  <PresentationFormat>Widescreen</PresentationFormat>
  <Paragraphs>69</Paragraphs>
  <Slides>17</Slides>
  <Notes>0</Notes>
  <HiddenSlides>0</HiddenSlides>
  <MMClips>17</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Franklin Gothic Book</vt:lpstr>
      <vt:lpstr>Crop</vt:lpstr>
      <vt:lpstr>Privacy and social media</vt:lpstr>
      <vt:lpstr>Motivation</vt:lpstr>
      <vt:lpstr>Goals</vt:lpstr>
      <vt:lpstr>The Evolution Of Privacy</vt:lpstr>
      <vt:lpstr>What is Privacy?</vt:lpstr>
      <vt:lpstr>The Existence Normative Privacy and Social Media</vt:lpstr>
      <vt:lpstr>Privacy Emerges as a Conceptual Right</vt:lpstr>
      <vt:lpstr>The Ongoing Evolution of Decisional Privacy</vt:lpstr>
      <vt:lpstr>Privacy’s Current state</vt:lpstr>
      <vt:lpstr>The All-Encompassing Informational Privacy</vt:lpstr>
      <vt:lpstr>The All-Encompassing Informational Privacy (cont.)</vt:lpstr>
      <vt:lpstr>The All-Encompassing Informational Privacy (cont.)</vt:lpstr>
      <vt:lpstr>SMS Technology and its Degradation of Privacy</vt:lpstr>
      <vt:lpstr>Rule Deontology, Privacy and SMS Use</vt:lpstr>
      <vt:lpstr>Virtue Ethics, Privacy, and SMS Use</vt:lpstr>
      <vt:lpstr>Conclusion</vt:lpstr>
      <vt:lpstr>Thankyou!</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and social media</dc:title>
  <dc:creator>Dillon Harless</dc:creator>
  <cp:lastModifiedBy>Dillon Harless</cp:lastModifiedBy>
  <cp:revision>17</cp:revision>
  <dcterms:created xsi:type="dcterms:W3CDTF">2016-05-04T14:57:07Z</dcterms:created>
  <dcterms:modified xsi:type="dcterms:W3CDTF">2016-05-05T05:25:45Z</dcterms:modified>
</cp:coreProperties>
</file>